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7"/>
  </p:notesMasterIdLst>
  <p:sldIdLst>
    <p:sldId id="256" r:id="rId2"/>
    <p:sldId id="258" r:id="rId3"/>
    <p:sldId id="259" r:id="rId4"/>
    <p:sldId id="260" r:id="rId5"/>
    <p:sldId id="261" r:id="rId6"/>
    <p:sldId id="277" r:id="rId7"/>
    <p:sldId id="290" r:id="rId8"/>
    <p:sldId id="291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92" r:id="rId22"/>
    <p:sldId id="294" r:id="rId23"/>
    <p:sldId id="293" r:id="rId24"/>
    <p:sldId id="295" r:id="rId25"/>
    <p:sldId id="288" r:id="rId26"/>
  </p:sldIdLst>
  <p:sldSz cx="9144000" cy="5143500" type="screen16x9"/>
  <p:notesSz cx="6858000" cy="9144000"/>
  <p:embeddedFontLst>
    <p:embeddedFont>
      <p:font typeface="Roboto" panose="02000000000000000000" pitchFamily="2" charset="0"/>
      <p:regular r:id="rId28"/>
      <p:bold r:id="rId29"/>
      <p:italic r:id="rId30"/>
      <p:bold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593"/>
    <p:restoredTop sz="94709"/>
  </p:normalViewPr>
  <p:slideViewPr>
    <p:cSldViewPr snapToGrid="0" snapToObjects="1">
      <p:cViewPr varScale="1">
        <p:scale>
          <a:sx n="186" d="100"/>
          <a:sy n="186" d="100"/>
        </p:scale>
        <p:origin x="144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education.launchcode.org/liftoff/articles/technical-resume/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drive.google.com/file/d/0Bx04Qd46sWDgdjVZOWlFUUd1QmM/view?usp=sharing" TargetMode="Externa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5e47735ed5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5e47735ed5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503cd56c14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503cd56c14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400fb8875d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400fb8875d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400fb8875d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400fb8875d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400fb8875d_0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400fb8875d_0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400fb8875d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400fb8875d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400fb8875d_0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400fb8875d_0_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400fb8875d_0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400fb8875d_0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400fb8875d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400fb8875d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400fb8875d_0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400fb8875d_0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400fb8875d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400fb8875d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30573a858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30573a858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4e2a0054f9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4e2a0054f9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186828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305663c492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305663c492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ee46128ea_0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2ee46128ea_0_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e67ec1d9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e67ec1d9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e67ec1d92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3e67ec1d92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305663c492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305663c492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Advocate for personal branding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Build networks, know what’s hot, get new jobs, never settle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30522564ca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30522564ca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Prep Work Example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https://education.launchcode.org/liftoff/articles/technical-resume/</a:t>
            </a:r>
            <a:r>
              <a:rPr lang="en"/>
              <a:t>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My Resume: </a:t>
            </a:r>
            <a:r>
              <a:rPr lang="en" u="sng">
                <a:solidFill>
                  <a:schemeClr val="hlink"/>
                </a:solidFill>
                <a:hlinkClick r:id="rId4"/>
              </a:rPr>
              <a:t>https://drive.google.com/file/d/0Bx04Qd46sWDgdjVZOWlFUUd1QmM/view?usp=sharing</a:t>
            </a:r>
            <a:r>
              <a:rPr lang="en"/>
              <a:t> 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0828268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4e2a0054f9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4e2a0054f9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4e2a0054f9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4e2a0054f9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name="adj" fmla="val 16667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2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rot="10800000" flipH="1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rot="10800000" flipH="1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1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rot="10800000" flipH="1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0"/>
          <p:cNvSpPr/>
          <p:nvPr/>
        </p:nvSpPr>
        <p:spPr>
          <a:xfrm rot="10800000" flipH="1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0"/>
          <p:cNvSpPr txBox="1">
            <a:spLocks noGrp="1"/>
          </p:cNvSpPr>
          <p:nvPr>
            <p:ph type="body" idx="1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>
            <a:endParaRPr/>
          </a:p>
        </p:txBody>
      </p:sp>
      <p:sp>
        <p:nvSpPr>
          <p:cNvPr id="56" name="Google Shape;56;p10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4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>
            <a:spLocks noGrp="1"/>
          </p:cNvSpPr>
          <p:nvPr>
            <p:ph type="title" hasCustomPrompt="1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>
            <a:spLocks noGrp="1"/>
          </p:cNvSpPr>
          <p:nvPr>
            <p:ph type="body" idx="1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0" name="Google Shape;60;p1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4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aterial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6" r:id="rId7"/>
    <p:sldLayoutId id="2147483657" r:id="rId8"/>
    <p:sldLayoutId id="2147483658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education.launchcode.org/liftoff/videos/live-coding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hyperlink" Target="https://www.amazon.com/Cracking-Coding-Interview-Programming-Questions/dp/0984782850/" TargetMode="Externa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>
            <a:spLocks noGrp="1"/>
          </p:cNvSpPr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LaunchCode Liftoff</a:t>
            </a:r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subTitle" idx="1"/>
          </p:nvPr>
        </p:nvSpPr>
        <p:spPr>
          <a:xfrm>
            <a:off x="390525" y="2712930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Class 3</a:t>
            </a:r>
            <a:endParaRPr sz="2400"/>
          </a:p>
        </p:txBody>
      </p:sp>
      <p:pic>
        <p:nvPicPr>
          <p:cNvPr id="69" name="Google Shape;69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46725" y="855287"/>
            <a:ext cx="2861575" cy="2861575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3"/>
          <p:cNvSpPr txBox="1">
            <a:spLocks noGrp="1"/>
          </p:cNvSpPr>
          <p:nvPr>
            <p:ph type="subTitle" idx="1"/>
          </p:nvPr>
        </p:nvSpPr>
        <p:spPr>
          <a:xfrm>
            <a:off x="390525" y="3410680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Hank </a:t>
            </a:r>
            <a:r>
              <a:rPr lang="en-US" dirty="0" err="1"/>
              <a:t>DeDona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8/8/22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3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Live Coding - Introduction</a:t>
            </a:r>
            <a:endParaRPr/>
          </a:p>
        </p:txBody>
      </p:sp>
      <p:sp>
        <p:nvSpPr>
          <p:cNvPr id="187" name="Google Shape;187;p23"/>
          <p:cNvSpPr txBox="1">
            <a:spLocks noGrp="1"/>
          </p:cNvSpPr>
          <p:nvPr>
            <p:ph type="body" idx="1"/>
          </p:nvPr>
        </p:nvSpPr>
        <p:spPr>
          <a:xfrm>
            <a:off x="471900" y="1919074"/>
            <a:ext cx="3999900" cy="30171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Why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 dirty="0"/>
              <a:t>Live Coding Interview is Likely</a:t>
            </a:r>
            <a:endParaRPr sz="1400"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 dirty="0"/>
              <a:t>Mock Live Coding Interviews – John</a:t>
            </a:r>
            <a:r>
              <a:rPr lang="en-US" sz="1400" dirty="0"/>
              <a:t>/TAs</a:t>
            </a:r>
            <a:endParaRPr sz="1400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Many Approaches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 dirty="0"/>
              <a:t>In-Person or Online</a:t>
            </a:r>
            <a:endParaRPr sz="1400"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 dirty="0"/>
              <a:t>Whiteboard or Computer</a:t>
            </a:r>
            <a:endParaRPr sz="1400"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 dirty="0"/>
              <a:t>IDE or Notepad</a:t>
            </a:r>
            <a:endParaRPr sz="1400"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 dirty="0"/>
              <a:t>Google</a:t>
            </a:r>
            <a:endParaRPr sz="1400"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 dirty="0"/>
              <a:t>Ask Before Interview!</a:t>
            </a:r>
            <a:endParaRPr sz="1400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Goals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 dirty="0"/>
              <a:t>Solve Problems</a:t>
            </a:r>
            <a:endParaRPr sz="1400"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 dirty="0"/>
              <a:t>Collaborate</a:t>
            </a:r>
            <a:endParaRPr sz="1400" dirty="0"/>
          </a:p>
        </p:txBody>
      </p:sp>
      <p:pic>
        <p:nvPicPr>
          <p:cNvPr id="188" name="Google Shape;18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1364" y="1919075"/>
            <a:ext cx="4322636" cy="301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4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Live Coding - Goals</a:t>
            </a:r>
            <a:endParaRPr/>
          </a:p>
        </p:txBody>
      </p:sp>
      <p:sp>
        <p:nvSpPr>
          <p:cNvPr id="194" name="Google Shape;194;p24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Interviewers are looking for candidates who...</a:t>
            </a:r>
            <a:endParaRPr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...ask questions to fully understand the problem.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...work towards a correct solution.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...has an understanding of the language syntax.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...demonstrates how to test the solution.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...addresses any bugs.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...can communicate their thought process.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5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Live Coding - Process</a:t>
            </a:r>
            <a:endParaRPr/>
          </a:p>
        </p:txBody>
      </p:sp>
      <p:sp>
        <p:nvSpPr>
          <p:cNvPr id="200" name="Google Shape;200;p25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411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 dirty="0"/>
              <a:t>Gather Requirements</a:t>
            </a:r>
            <a:endParaRPr sz="2400"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 dirty="0"/>
              <a:t>Break Problem Down</a:t>
            </a:r>
            <a:endParaRPr sz="2400"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 dirty="0"/>
              <a:t>Pseudocode</a:t>
            </a:r>
            <a:endParaRPr sz="2400"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 dirty="0"/>
              <a:t>Write Syntax (sometimes)</a:t>
            </a:r>
            <a:endParaRPr sz="2400"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 dirty="0"/>
              <a:t>Test &amp; Make Changes</a:t>
            </a:r>
            <a:endParaRPr sz="2400" dirty="0"/>
          </a:p>
        </p:txBody>
      </p:sp>
      <p:pic>
        <p:nvPicPr>
          <p:cNvPr id="201" name="Google Shape;20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8312" y="1837075"/>
            <a:ext cx="3368439" cy="3072025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5"/>
          <p:cNvSpPr txBox="1"/>
          <p:nvPr/>
        </p:nvSpPr>
        <p:spPr>
          <a:xfrm>
            <a:off x="201275" y="4644050"/>
            <a:ext cx="45918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https://education.launchcode.org/liftoff/videos/live-coding/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6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Gather Requirements</a:t>
            </a:r>
            <a:endParaRPr/>
          </a:p>
        </p:txBody>
      </p:sp>
      <p:sp>
        <p:nvSpPr>
          <p:cNvPr id="208" name="Google Shape;208;p26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Ask Too Many Questions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Input/Output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Edge Cases/Validation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Write Out Requirements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Helpful Later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Establish Names &amp; Data Structure</a:t>
            </a:r>
            <a:endParaRPr/>
          </a:p>
        </p:txBody>
      </p:sp>
      <p:pic>
        <p:nvPicPr>
          <p:cNvPr id="209" name="Google Shape;20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7356" y="1990575"/>
            <a:ext cx="3486794" cy="256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7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Break Problem Down</a:t>
            </a:r>
            <a:endParaRPr/>
          </a:p>
        </p:txBody>
      </p:sp>
      <p:sp>
        <p:nvSpPr>
          <p:cNvPr id="215" name="Google Shape;215;p27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41052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Restate The Key Points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Think out loud!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Rough Order Of Problems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Resist The Urge To Code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Stop, Turn Around, and Ask!</a:t>
            </a:r>
            <a:endParaRPr dirty="0"/>
          </a:p>
        </p:txBody>
      </p:sp>
      <p:pic>
        <p:nvPicPr>
          <p:cNvPr id="216" name="Google Shape;21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7300" y="1778287"/>
            <a:ext cx="2131125" cy="2991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8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Pseudocode</a:t>
            </a:r>
            <a:endParaRPr/>
          </a:p>
        </p:txBody>
      </p:sp>
      <p:sp>
        <p:nvSpPr>
          <p:cNvPr id="222" name="Google Shape;222;p28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411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No Code/Syntax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Still thinking out loud!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Focus On Control Structures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If/Then, Loops, </a:t>
            </a:r>
            <a:r>
              <a:rPr lang="en" dirty="0" err="1"/>
              <a:t>etc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Examples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`If 5 is greater than 7, then stop`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`Loop from 1 to 100`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`If the result has a remainder, add 1`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`Print “hello world”`</a:t>
            </a:r>
            <a:endParaRPr dirty="0"/>
          </a:p>
        </p:txBody>
      </p:sp>
      <p:pic>
        <p:nvPicPr>
          <p:cNvPr id="223" name="Google Shape;22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9750" y="1808013"/>
            <a:ext cx="3146275" cy="2932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9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Write Syntax</a:t>
            </a:r>
            <a:endParaRPr/>
          </a:p>
        </p:txBody>
      </p:sp>
      <p:sp>
        <p:nvSpPr>
          <p:cNvPr id="229" name="Google Shape;229;p29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41274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Now Start Writing Code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Talk It Out (Think out loud)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Don’t Be Afraid To Make Mistakes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Don’t Get Caught Up On Syntax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Write Clearly and Slowly</a:t>
            </a:r>
            <a:endParaRPr dirty="0"/>
          </a:p>
        </p:txBody>
      </p:sp>
      <p:pic>
        <p:nvPicPr>
          <p:cNvPr id="230" name="Google Shape;23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1175" y="2150550"/>
            <a:ext cx="3995100" cy="2247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</a:t>
            </a:r>
            <a:endParaRPr/>
          </a:p>
        </p:txBody>
      </p:sp>
      <p:sp>
        <p:nvSpPr>
          <p:cNvPr id="236" name="Google Shape;236;p30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42840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Step Through Your Code (Out Loud)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Track Your Variables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Test Edge Cases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Shows thoroughness</a:t>
            </a:r>
            <a:endParaRPr dirty="0"/>
          </a:p>
        </p:txBody>
      </p:sp>
      <p:pic>
        <p:nvPicPr>
          <p:cNvPr id="237" name="Google Shape;23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27950" y="1919075"/>
            <a:ext cx="3566053" cy="271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1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Make Changes</a:t>
            </a:r>
            <a:endParaRPr/>
          </a:p>
        </p:txBody>
      </p:sp>
      <p:sp>
        <p:nvSpPr>
          <p:cNvPr id="243" name="Google Shape;243;p31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41124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Fix Any “bugs” or missed branches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Discuss Improvements &amp; Enhancements</a:t>
            </a:r>
            <a:endParaRPr dirty="0"/>
          </a:p>
        </p:txBody>
      </p:sp>
      <p:pic>
        <p:nvPicPr>
          <p:cNvPr id="244" name="Google Shape;24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8950" y="1881900"/>
            <a:ext cx="3545050" cy="311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2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Practice Makes Perfect</a:t>
            </a:r>
            <a:endParaRPr/>
          </a:p>
        </p:txBody>
      </p:sp>
      <p:sp>
        <p:nvSpPr>
          <p:cNvPr id="250" name="Google Shape;250;p32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411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https://www.hackerrank.com/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https://leetcode.com/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http://exercism.io/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https://checkio.org/</a:t>
            </a:r>
            <a:endParaRPr/>
          </a:p>
        </p:txBody>
      </p:sp>
      <p:pic>
        <p:nvPicPr>
          <p:cNvPr id="251" name="Google Shape;25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64667" y="1919075"/>
            <a:ext cx="3429338" cy="3072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5"/>
          <p:cNvSpPr txBox="1"/>
          <p:nvPr/>
        </p:nvSpPr>
        <p:spPr>
          <a:xfrm>
            <a:off x="0" y="0"/>
            <a:ext cx="9144000" cy="46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“No one in the brief history of computing has ever written a piece of perfect software. It's unlikely that you'll be the first.” </a:t>
            </a:r>
            <a:br>
              <a:rPr lang="en" sz="4800"/>
            </a:br>
            <a:r>
              <a:rPr lang="en" sz="4800"/>
              <a:t>- Andrew Hunt</a:t>
            </a:r>
            <a:endParaRPr sz="48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3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 - Live Coding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4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FizzBuzz</a:t>
            </a:r>
            <a:endParaRPr/>
          </a:p>
        </p:txBody>
      </p:sp>
      <p:sp>
        <p:nvSpPr>
          <p:cNvPr id="262" name="Google Shape;262;p34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 dirty="0"/>
              <a:t>Write a program that prints the numbers from 1 to 100. But for multiples of three print "Fizz" instead of the number and for the multiples of five print "Buzz". For numbers which are multiples of both three and five print "</a:t>
            </a:r>
            <a:r>
              <a:rPr lang="en" sz="2400" dirty="0" err="1"/>
              <a:t>FizzBuzz</a:t>
            </a:r>
            <a:r>
              <a:rPr lang="en" sz="2400" dirty="0"/>
              <a:t>".</a:t>
            </a:r>
            <a:endParaRPr sz="240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B019B3-0240-714D-B794-71A6E3980E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Reviews</a:t>
            </a:r>
          </a:p>
        </p:txBody>
      </p:sp>
    </p:spTree>
    <p:extLst>
      <p:ext uri="{BB962C8B-B14F-4D97-AF65-F5344CB8AC3E}">
        <p14:creationId xmlns:p14="http://schemas.microsoft.com/office/powerpoint/2010/main" val="9886999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8EC90D-B080-3F43-853F-07A67F45B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Review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410AE2-56B7-B141-8943-670820797A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the first “Check-in”</a:t>
            </a:r>
          </a:p>
          <a:p>
            <a:r>
              <a:rPr lang="en-US" dirty="0"/>
              <a:t>Go over features and technologies selected</a:t>
            </a:r>
          </a:p>
          <a:p>
            <a:r>
              <a:rPr lang="en-US" dirty="0"/>
              <a:t>Landing page should be code-complete</a:t>
            </a:r>
          </a:p>
          <a:p>
            <a:r>
              <a:rPr lang="en-US" dirty="0"/>
              <a:t>First small feature should be code-complete (or close to it)</a:t>
            </a:r>
          </a:p>
          <a:p>
            <a:r>
              <a:rPr lang="en-US" dirty="0"/>
              <a:t>Make sure project timeline is still possible and adjust as necessary</a:t>
            </a:r>
          </a:p>
          <a:p>
            <a:pPr lvl="1"/>
            <a:r>
              <a:rPr lang="en-US" dirty="0"/>
              <a:t>AVOID SCOPE CREEP!</a:t>
            </a:r>
          </a:p>
          <a:p>
            <a:r>
              <a:rPr lang="en-US" dirty="0"/>
              <a:t>Final project needs to be code-complete with 3-5 features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15206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B019B3-0240-714D-B794-71A6E3980E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Resume’</a:t>
            </a:r>
          </a:p>
        </p:txBody>
      </p:sp>
    </p:spTree>
    <p:extLst>
      <p:ext uri="{BB962C8B-B14F-4D97-AF65-F5344CB8AC3E}">
        <p14:creationId xmlns:p14="http://schemas.microsoft.com/office/powerpoint/2010/main" val="38284645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5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Resume</a:t>
            </a:r>
            <a:endParaRPr dirty="0"/>
          </a:p>
        </p:txBody>
      </p:sp>
      <p:sp>
        <p:nvSpPr>
          <p:cNvPr id="303" name="Google Shape;303;p45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Create a rough outline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Fill in Technical Details and Education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Add Work History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Edit and Review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Review with Group Member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Mentor Feedback</a:t>
            </a:r>
            <a:endParaRPr dirty="0"/>
          </a:p>
        </p:txBody>
      </p:sp>
      <p:pic>
        <p:nvPicPr>
          <p:cNvPr id="304" name="Google Shape;304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66175" y="1919075"/>
            <a:ext cx="1962700" cy="2926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6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88" name="Google Shape;88;p16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41124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 dirty="0"/>
              <a:t>Objectives and Timeline</a:t>
            </a:r>
            <a:endParaRPr sz="1400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 dirty="0"/>
              <a:t>Lecture</a:t>
            </a:r>
            <a:endParaRPr lang="en-US" sz="1400"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 dirty="0"/>
              <a:t>Open Source</a:t>
            </a:r>
            <a:endParaRPr sz="1400"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 dirty="0"/>
              <a:t>Personal Branding</a:t>
            </a:r>
            <a:endParaRPr sz="1400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 dirty="0"/>
              <a:t>Introduce Assignments</a:t>
            </a:r>
            <a:endParaRPr sz="1400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 dirty="0"/>
              <a:t>Review Objectives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 dirty="0"/>
              <a:t>Activity</a:t>
            </a:r>
            <a:endParaRPr sz="1400"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 dirty="0"/>
              <a:t>Stand-</a:t>
            </a:r>
            <a:r>
              <a:rPr lang="en" dirty="0"/>
              <a:t>U</a:t>
            </a:r>
            <a:r>
              <a:rPr lang="en" sz="1400" dirty="0"/>
              <a:t>p</a:t>
            </a:r>
            <a:endParaRPr sz="1400"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 dirty="0"/>
              <a:t>Resume Workshop</a:t>
            </a:r>
            <a:endParaRPr sz="1400" dirty="0"/>
          </a:p>
        </p:txBody>
      </p:sp>
      <p:pic>
        <p:nvPicPr>
          <p:cNvPr id="89" name="Google Shape;8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5330" y="1919074"/>
            <a:ext cx="3908670" cy="293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Objectives</a:t>
            </a:r>
            <a:endParaRPr/>
          </a:p>
        </p:txBody>
      </p:sp>
      <p:sp>
        <p:nvSpPr>
          <p:cNvPr id="95" name="Google Shape;95;p17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Know What Makes a Good Technical Resume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Utilize LinkedIn to Network with Other Professionals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Know How to Use Your GitHub Account to Showcase Projects</a:t>
            </a:r>
            <a:endParaRPr dirty="0"/>
          </a:p>
        </p:txBody>
      </p:sp>
      <p:pic>
        <p:nvPicPr>
          <p:cNvPr id="96" name="Google Shape;96;p17"/>
          <p:cNvPicPr preferRelativeResize="0"/>
          <p:nvPr/>
        </p:nvPicPr>
        <p:blipFill rotWithShape="1">
          <a:blip r:embed="rId3">
            <a:alphaModFix/>
          </a:blip>
          <a:srcRect l="25303" t="31171" r="25179" b="31891"/>
          <a:stretch/>
        </p:blipFill>
        <p:spPr>
          <a:xfrm>
            <a:off x="3223575" y="3634750"/>
            <a:ext cx="2696850" cy="1508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8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Timeline Review</a:t>
            </a:r>
            <a:endParaRPr/>
          </a:p>
        </p:txBody>
      </p:sp>
      <p:sp>
        <p:nvSpPr>
          <p:cNvPr id="102" name="Google Shape;102;p18"/>
          <p:cNvSpPr/>
          <p:nvPr/>
        </p:nvSpPr>
        <p:spPr>
          <a:xfrm rot="-656177">
            <a:off x="6539133" y="3380189"/>
            <a:ext cx="1714131" cy="67750"/>
          </a:xfrm>
          <a:prstGeom prst="roundRect">
            <a:avLst>
              <a:gd name="adj" fmla="val 5000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18"/>
          <p:cNvSpPr/>
          <p:nvPr/>
        </p:nvSpPr>
        <p:spPr>
          <a:xfrm rot="656177" flipH="1">
            <a:off x="4903669" y="3380189"/>
            <a:ext cx="1714131" cy="67750"/>
          </a:xfrm>
          <a:prstGeom prst="roundRect">
            <a:avLst>
              <a:gd name="adj" fmla="val 5000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4" name="Google Shape;104;p18"/>
          <p:cNvGrpSpPr/>
          <p:nvPr/>
        </p:nvGrpSpPr>
        <p:grpSpPr>
          <a:xfrm>
            <a:off x="5416331" y="3445772"/>
            <a:ext cx="2180096" cy="1442644"/>
            <a:chOff x="5796625" y="2541798"/>
            <a:chExt cx="1712700" cy="1230715"/>
          </a:xfrm>
        </p:grpSpPr>
        <p:sp>
          <p:nvSpPr>
            <p:cNvPr id="105" name="Google Shape;105;p18"/>
            <p:cNvSpPr/>
            <p:nvPr/>
          </p:nvSpPr>
          <p:spPr>
            <a:xfrm rot="-1789476">
              <a:off x="6572742" y="2571072"/>
              <a:ext cx="160451" cy="160451"/>
            </a:xfrm>
            <a:prstGeom prst="ellipse">
              <a:avLst/>
            </a:prstGeom>
            <a:solidFill>
              <a:srgbClr val="FFFFFF"/>
            </a:solidFill>
            <a:ln w="38100" cap="flat" cmpd="sng">
              <a:solidFill>
                <a:srgbClr val="85858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18"/>
            <p:cNvSpPr txBox="1"/>
            <p:nvPr/>
          </p:nvSpPr>
          <p:spPr>
            <a:xfrm>
              <a:off x="6296613" y="2735584"/>
              <a:ext cx="696900" cy="27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 b="1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Class 4</a:t>
              </a:r>
              <a:endParaRPr sz="800" b="1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7" name="Google Shape;107;p18"/>
            <p:cNvSpPr/>
            <p:nvPr/>
          </p:nvSpPr>
          <p:spPr>
            <a:xfrm>
              <a:off x="5796625" y="3069013"/>
              <a:ext cx="1712700" cy="703500"/>
            </a:xfrm>
            <a:prstGeom prst="roundRect">
              <a:avLst>
                <a:gd name="adj" fmla="val 4485"/>
              </a:avLst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8"/>
            <p:cNvSpPr txBox="1"/>
            <p:nvPr/>
          </p:nvSpPr>
          <p:spPr>
            <a:xfrm>
              <a:off x="5840875" y="3106213"/>
              <a:ext cx="1624200" cy="62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b="1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Project Review 1</a:t>
              </a:r>
              <a:endParaRPr b="1">
                <a:solidFill>
                  <a:srgbClr val="5E5E5E"/>
                </a:solidFill>
              </a:endParaRPr>
            </a:p>
          </p:txBody>
        </p:sp>
        <p:sp>
          <p:nvSpPr>
            <p:cNvPr id="109" name="Google Shape;109;p18"/>
            <p:cNvSpPr/>
            <p:nvPr/>
          </p:nvSpPr>
          <p:spPr>
            <a:xfrm>
              <a:off x="6607975" y="3004364"/>
              <a:ext cx="90000" cy="67500"/>
            </a:xfrm>
            <a:prstGeom prst="triangle">
              <a:avLst>
                <a:gd name="adj" fmla="val 50000"/>
              </a:avLst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0" name="Google Shape;110;p18"/>
          <p:cNvSpPr/>
          <p:nvPr/>
        </p:nvSpPr>
        <p:spPr>
          <a:xfrm rot="-656177">
            <a:off x="3272954" y="3380189"/>
            <a:ext cx="1714131" cy="67750"/>
          </a:xfrm>
          <a:prstGeom prst="roundRect">
            <a:avLst>
              <a:gd name="adj" fmla="val 5000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1" name="Google Shape;111;p18"/>
          <p:cNvGrpSpPr/>
          <p:nvPr/>
        </p:nvGrpSpPr>
        <p:grpSpPr>
          <a:xfrm>
            <a:off x="3821300" y="1920540"/>
            <a:ext cx="2180096" cy="1461444"/>
            <a:chOff x="4409300" y="1219942"/>
            <a:chExt cx="1712700" cy="1246754"/>
          </a:xfrm>
        </p:grpSpPr>
        <p:sp>
          <p:nvSpPr>
            <p:cNvPr id="112" name="Google Shape;112;p18"/>
            <p:cNvSpPr/>
            <p:nvPr/>
          </p:nvSpPr>
          <p:spPr>
            <a:xfrm rot="-1789476">
              <a:off x="5185416" y="2276970"/>
              <a:ext cx="160451" cy="160451"/>
            </a:xfrm>
            <a:prstGeom prst="ellipse">
              <a:avLst/>
            </a:prstGeom>
            <a:solidFill>
              <a:srgbClr val="FFFFFF"/>
            </a:solidFill>
            <a:ln w="38100" cap="flat" cmpd="sng">
              <a:solidFill>
                <a:srgbClr val="0C58D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8"/>
            <p:cNvSpPr txBox="1"/>
            <p:nvPr/>
          </p:nvSpPr>
          <p:spPr>
            <a:xfrm>
              <a:off x="4921731" y="1985297"/>
              <a:ext cx="696900" cy="27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 b="1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rPr>
                <a:t>Class 3</a:t>
              </a:r>
              <a:endParaRPr sz="800" b="1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4" name="Google Shape;114;p18"/>
            <p:cNvSpPr/>
            <p:nvPr/>
          </p:nvSpPr>
          <p:spPr>
            <a:xfrm>
              <a:off x="4409300" y="1219942"/>
              <a:ext cx="1712700" cy="703500"/>
            </a:xfrm>
            <a:prstGeom prst="roundRect">
              <a:avLst>
                <a:gd name="adj" fmla="val 4485"/>
              </a:avLst>
            </a:prstGeom>
            <a:solidFill>
              <a:srgbClr val="0C5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8"/>
            <p:cNvSpPr/>
            <p:nvPr/>
          </p:nvSpPr>
          <p:spPr>
            <a:xfrm rot="10800000">
              <a:off x="5220625" y="1919036"/>
              <a:ext cx="90000" cy="67500"/>
            </a:xfrm>
            <a:prstGeom prst="triangle">
              <a:avLst>
                <a:gd name="adj" fmla="val 50000"/>
              </a:avLst>
            </a:prstGeom>
            <a:solidFill>
              <a:srgbClr val="0C58D3"/>
            </a:solidFill>
            <a:ln w="9525" cap="flat" cmpd="sng">
              <a:solidFill>
                <a:srgbClr val="0C58D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8"/>
            <p:cNvSpPr txBox="1"/>
            <p:nvPr/>
          </p:nvSpPr>
          <p:spPr>
            <a:xfrm>
              <a:off x="4453550" y="1257142"/>
              <a:ext cx="1624200" cy="624600"/>
            </a:xfrm>
            <a:prstGeom prst="rect">
              <a:avLst/>
            </a:prstGeom>
            <a:solidFill>
              <a:srgbClr val="0C58D3"/>
            </a:solidFill>
            <a:ln w="9525" cap="flat" cmpd="sng">
              <a:solidFill>
                <a:srgbClr val="0C58D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lvl="0" algn="ctr">
                <a:lnSpc>
                  <a:spcPct val="115000"/>
                </a:lnSpc>
                <a:spcAft>
                  <a:spcPts val="1600"/>
                </a:spcAft>
              </a:pPr>
              <a:r>
                <a:rPr lang="en" sz="1800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Wireframes &amp; </a:t>
              </a:r>
              <a:r>
                <a:rPr lang="en" sz="1800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Initial Features</a:t>
              </a:r>
              <a:endParaRPr sz="1800" dirty="0">
                <a:solidFill>
                  <a:srgbClr val="FFFFFF"/>
                </a:solidFill>
              </a:endParaRPr>
            </a:p>
          </p:txBody>
        </p:sp>
      </p:grpSp>
      <p:sp>
        <p:nvSpPr>
          <p:cNvPr id="117" name="Google Shape;117;p18"/>
          <p:cNvSpPr/>
          <p:nvPr/>
        </p:nvSpPr>
        <p:spPr>
          <a:xfrm rot="656177" flipH="1">
            <a:off x="1628654" y="3380189"/>
            <a:ext cx="1714131" cy="67750"/>
          </a:xfrm>
          <a:prstGeom prst="roundRect">
            <a:avLst>
              <a:gd name="adj" fmla="val 5000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8" name="Google Shape;118;p18"/>
          <p:cNvGrpSpPr/>
          <p:nvPr/>
        </p:nvGrpSpPr>
        <p:grpSpPr>
          <a:xfrm>
            <a:off x="2222021" y="3445772"/>
            <a:ext cx="2180096" cy="1442644"/>
            <a:chOff x="3021975" y="2541798"/>
            <a:chExt cx="1712700" cy="1230715"/>
          </a:xfrm>
        </p:grpSpPr>
        <p:sp>
          <p:nvSpPr>
            <p:cNvPr id="119" name="Google Shape;119;p18"/>
            <p:cNvSpPr txBox="1"/>
            <p:nvPr/>
          </p:nvSpPr>
          <p:spPr>
            <a:xfrm>
              <a:off x="3529877" y="2735584"/>
              <a:ext cx="696900" cy="27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 b="1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rPr>
                <a:t>Class 2</a:t>
              </a:r>
              <a:endParaRPr sz="800" b="1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0" name="Google Shape;120;p18"/>
            <p:cNvSpPr/>
            <p:nvPr/>
          </p:nvSpPr>
          <p:spPr>
            <a:xfrm rot="-1789476">
              <a:off x="3798091" y="2571072"/>
              <a:ext cx="160451" cy="160451"/>
            </a:xfrm>
            <a:prstGeom prst="ellipse">
              <a:avLst/>
            </a:prstGeom>
            <a:solidFill>
              <a:srgbClr val="FFFFFF"/>
            </a:solidFill>
            <a:ln w="38100" cap="flat" cmpd="sng">
              <a:solidFill>
                <a:srgbClr val="0C58D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E5E5E"/>
                </a:solidFill>
              </a:endParaRPr>
            </a:p>
          </p:txBody>
        </p:sp>
        <p:sp>
          <p:nvSpPr>
            <p:cNvPr id="121" name="Google Shape;121;p18"/>
            <p:cNvSpPr/>
            <p:nvPr/>
          </p:nvSpPr>
          <p:spPr>
            <a:xfrm>
              <a:off x="3021975" y="3069013"/>
              <a:ext cx="1712700" cy="703500"/>
            </a:xfrm>
            <a:prstGeom prst="roundRect">
              <a:avLst>
                <a:gd name="adj" fmla="val 4485"/>
              </a:avLst>
            </a:prstGeom>
            <a:solidFill>
              <a:srgbClr val="0C5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8"/>
            <p:cNvSpPr txBox="1"/>
            <p:nvPr/>
          </p:nvSpPr>
          <p:spPr>
            <a:xfrm>
              <a:off x="3066225" y="3106213"/>
              <a:ext cx="1624200" cy="624600"/>
            </a:xfrm>
            <a:prstGeom prst="rect">
              <a:avLst/>
            </a:prstGeom>
            <a:solidFill>
              <a:srgbClr val="0C58D3"/>
            </a:solidFill>
            <a:ln w="9525" cap="flat" cmpd="sng">
              <a:solidFill>
                <a:srgbClr val="0C58D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800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Wireframes &amp; User Stories</a:t>
              </a:r>
              <a:endParaRPr sz="1800" dirty="0">
                <a:solidFill>
                  <a:schemeClr val="lt1"/>
                </a:solidFill>
              </a:endParaRPr>
            </a:p>
          </p:txBody>
        </p:sp>
        <p:sp>
          <p:nvSpPr>
            <p:cNvPr id="123" name="Google Shape;123;p18"/>
            <p:cNvSpPr/>
            <p:nvPr/>
          </p:nvSpPr>
          <p:spPr>
            <a:xfrm>
              <a:off x="3833325" y="3004364"/>
              <a:ext cx="90000" cy="67500"/>
            </a:xfrm>
            <a:prstGeom prst="triangle">
              <a:avLst>
                <a:gd name="adj" fmla="val 50000"/>
              </a:avLst>
            </a:prstGeom>
            <a:solidFill>
              <a:srgbClr val="0C5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4" name="Google Shape;124;p18"/>
          <p:cNvGrpSpPr/>
          <p:nvPr/>
        </p:nvGrpSpPr>
        <p:grpSpPr>
          <a:xfrm>
            <a:off x="584043" y="1920540"/>
            <a:ext cx="2180096" cy="1461444"/>
            <a:chOff x="1637475" y="1219942"/>
            <a:chExt cx="1712700" cy="1246754"/>
          </a:xfrm>
        </p:grpSpPr>
        <p:sp>
          <p:nvSpPr>
            <p:cNvPr id="125" name="Google Shape;125;p18"/>
            <p:cNvSpPr/>
            <p:nvPr/>
          </p:nvSpPr>
          <p:spPr>
            <a:xfrm>
              <a:off x="1637475" y="1219942"/>
              <a:ext cx="1712700" cy="703500"/>
            </a:xfrm>
            <a:prstGeom prst="roundRect">
              <a:avLst>
                <a:gd name="adj" fmla="val 4485"/>
              </a:avLst>
            </a:prstGeom>
            <a:solidFill>
              <a:srgbClr val="0C5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18"/>
            <p:cNvSpPr txBox="1"/>
            <p:nvPr/>
          </p:nvSpPr>
          <p:spPr>
            <a:xfrm>
              <a:off x="2144544" y="1985297"/>
              <a:ext cx="696900" cy="27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 b="1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rPr>
                <a:t>Class 1</a:t>
              </a:r>
              <a:endParaRPr sz="800" b="1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7" name="Google Shape;127;p18"/>
            <p:cNvSpPr/>
            <p:nvPr/>
          </p:nvSpPr>
          <p:spPr>
            <a:xfrm rot="10800000">
              <a:off x="2448800" y="1919036"/>
              <a:ext cx="90000" cy="67500"/>
            </a:xfrm>
            <a:prstGeom prst="triangle">
              <a:avLst>
                <a:gd name="adj" fmla="val 50000"/>
              </a:avLst>
            </a:prstGeom>
            <a:solidFill>
              <a:srgbClr val="0C5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8"/>
            <p:cNvSpPr txBox="1"/>
            <p:nvPr/>
          </p:nvSpPr>
          <p:spPr>
            <a:xfrm>
              <a:off x="1681725" y="1257142"/>
              <a:ext cx="1624200" cy="62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Capstone Project Selected</a:t>
              </a:r>
              <a:endParaRPr sz="1800">
                <a:solidFill>
                  <a:srgbClr val="FFFFFF"/>
                </a:solidFill>
              </a:endParaRPr>
            </a:p>
          </p:txBody>
        </p:sp>
        <p:sp>
          <p:nvSpPr>
            <p:cNvPr id="129" name="Google Shape;129;p18"/>
            <p:cNvSpPr/>
            <p:nvPr/>
          </p:nvSpPr>
          <p:spPr>
            <a:xfrm rot="-1789476">
              <a:off x="2410765" y="2276970"/>
              <a:ext cx="160451" cy="160451"/>
            </a:xfrm>
            <a:prstGeom prst="ellipse">
              <a:avLst/>
            </a:prstGeom>
            <a:solidFill>
              <a:srgbClr val="FFFFFF"/>
            </a:solidFill>
            <a:ln w="38100" cap="flat" cmpd="sng">
              <a:solidFill>
                <a:srgbClr val="0C58D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4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Preparing for Tech Interviews</a:t>
            </a:r>
            <a:endParaRPr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First things, first.</a:t>
            </a:r>
            <a:endParaRPr dirty="0"/>
          </a:p>
        </p:txBody>
      </p:sp>
      <p:sp>
        <p:nvSpPr>
          <p:cNvPr id="238" name="Google Shape;238;p35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Research the company you are applying for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Thoroughly read through the job opening</a:t>
            </a:r>
          </a:p>
          <a:p>
            <a:pPr lvl="1" indent="-342900">
              <a:spcBef>
                <a:spcPts val="0"/>
              </a:spcBef>
              <a:buSzPts val="1800"/>
              <a:buChar char="●"/>
            </a:pPr>
            <a:r>
              <a:rPr lang="en-US" dirty="0"/>
              <a:t>What tech stack do they use?</a:t>
            </a:r>
          </a:p>
          <a:p>
            <a:pPr lvl="1" indent="-342900">
              <a:spcBef>
                <a:spcPts val="0"/>
              </a:spcBef>
              <a:buSzPts val="1800"/>
              <a:buChar char="●"/>
            </a:pPr>
            <a:r>
              <a:rPr lang="en-US" dirty="0"/>
              <a:t>What skills are they looking for?</a:t>
            </a:r>
          </a:p>
          <a:p>
            <a:r>
              <a:rPr lang="en-US" dirty="0"/>
              <a:t>Google “{company name} tech interview”</a:t>
            </a:r>
          </a:p>
          <a:p>
            <a:r>
              <a:rPr lang="en-US" dirty="0"/>
              <a:t>Do some practice hacker rank coding questions</a:t>
            </a:r>
          </a:p>
        </p:txBody>
      </p:sp>
    </p:spTree>
    <p:extLst>
      <p:ext uri="{BB962C8B-B14F-4D97-AF65-F5344CB8AC3E}">
        <p14:creationId xmlns:p14="http://schemas.microsoft.com/office/powerpoint/2010/main" val="12170642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676B0-12DB-B241-9097-E21AE19E2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Buy this book!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9E730F-9D92-AE44-B001-B2A45E7703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1900" y="1919075"/>
            <a:ext cx="4913647" cy="2710200"/>
          </a:xfrm>
        </p:spPr>
        <p:txBody>
          <a:bodyPr/>
          <a:lstStyle/>
          <a:p>
            <a:r>
              <a:rPr lang="en-US" dirty="0"/>
              <a:t>Buy “Cracking the Coding Interview”</a:t>
            </a:r>
          </a:p>
          <a:p>
            <a:endParaRPr lang="en-US" dirty="0"/>
          </a:p>
          <a:p>
            <a:r>
              <a:rPr lang="en-US" dirty="0">
                <a:hlinkClick r:id="rId2"/>
              </a:rPr>
              <a:t>https://www.amazon.com/Cracking-Coding-Interview-Programming-Questions/dp/0984782850/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 descr="A picture containing text, green&#10;&#10;Description automatically generated">
            <a:extLst>
              <a:ext uri="{FF2B5EF4-FFF2-40B4-BE49-F238E27FC236}">
                <a16:creationId xmlns:a16="http://schemas.microsoft.com/office/drawing/2014/main" id="{1E9DE1CD-BCD9-6F45-96AB-DFD0FD5D17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5691" y="1804521"/>
            <a:ext cx="2222500" cy="31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2321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2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Live Coding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343</TotalTime>
  <Words>699</Words>
  <Application>Microsoft Macintosh PowerPoint</Application>
  <PresentationFormat>On-screen Show (16:9)</PresentationFormat>
  <Paragraphs>157</Paragraphs>
  <Slides>25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8" baseType="lpstr">
      <vt:lpstr>Roboto</vt:lpstr>
      <vt:lpstr>Arial</vt:lpstr>
      <vt:lpstr>Material</vt:lpstr>
      <vt:lpstr>LaunchCode Liftoff</vt:lpstr>
      <vt:lpstr>PowerPoint Presentation</vt:lpstr>
      <vt:lpstr>Agenda</vt:lpstr>
      <vt:lpstr>Objectives</vt:lpstr>
      <vt:lpstr>Timeline Review</vt:lpstr>
      <vt:lpstr>Preparing for Tech Interviews</vt:lpstr>
      <vt:lpstr>First things, first.</vt:lpstr>
      <vt:lpstr>Buy this book!</vt:lpstr>
      <vt:lpstr>Live Coding</vt:lpstr>
      <vt:lpstr>Live Coding - Introduction</vt:lpstr>
      <vt:lpstr>Live Coding - Goals</vt:lpstr>
      <vt:lpstr>Live Coding - Process</vt:lpstr>
      <vt:lpstr>Gather Requirements</vt:lpstr>
      <vt:lpstr>Break Problem Down</vt:lpstr>
      <vt:lpstr>Pseudocode</vt:lpstr>
      <vt:lpstr>Write Syntax</vt:lpstr>
      <vt:lpstr>Test</vt:lpstr>
      <vt:lpstr>Make Changes</vt:lpstr>
      <vt:lpstr>Practice Makes Perfect</vt:lpstr>
      <vt:lpstr>Demo - Live Coding</vt:lpstr>
      <vt:lpstr>FizzBuzz</vt:lpstr>
      <vt:lpstr>Project Reviews</vt:lpstr>
      <vt:lpstr>Project Review</vt:lpstr>
      <vt:lpstr>Resume’</vt:lpstr>
      <vt:lpstr>Resume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LaunchCode Liftoff</dc:title>
  <cp:lastModifiedBy>Hank DeDona</cp:lastModifiedBy>
  <cp:revision>32</cp:revision>
  <dcterms:modified xsi:type="dcterms:W3CDTF">2022-07-23T20:59:16Z</dcterms:modified>
</cp:coreProperties>
</file>